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youtube.com/v/Lb9o2_PFkGw" TargetMode="External"/><Relationship Id="rId4"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youtube.com/v/UCtijEtzSRM" TargetMode="External"/><Relationship Id="rId4" Type="http://schemas.openxmlformats.org/officeDocument/2006/relationships/image" Target="../media/image09.jpg"/><Relationship Id="rId5" Type="http://schemas.openxmlformats.org/officeDocument/2006/relationships/hyperlink" Target="http://youtube.com/v/bo5jpwA4kI8" TargetMode="External"/><Relationship Id="rId6"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macchinematematiche.org/" TargetMode="External"/><Relationship Id="rId4" Type="http://schemas.openxmlformats.org/officeDocument/2006/relationships/hyperlink" Target="http://www.instructables.com/id/Trammel-of-Archimedes-3D-Print/" TargetMode="External"/><Relationship Id="rId5" Type="http://schemas.openxmlformats.org/officeDocument/2006/relationships/hyperlink" Target="https://drive.google.com/open?id=0B_AYW-l1PhK-a1NlX0NQWnJnd2s" TargetMode="External"/><Relationship Id="rId6" Type="http://schemas.openxmlformats.org/officeDocument/2006/relationships/hyperlink" Target="mailto:theo.vandenbogaart@hu.nl" TargetMode="External"/><Relationship Id="rId7" Type="http://schemas.openxmlformats.org/officeDocument/2006/relationships/hyperlink" Target="mailto:r.d.bos@uu.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6.png"/><Relationship Id="rId4" Type="http://schemas.openxmlformats.org/officeDocument/2006/relationships/hyperlink" Target="http://youtube.com/v/m3S_VdHVuFU" TargetMode="External"/><Relationship Id="rId5"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youtube.com/v/p7LBzBHiai4" TargetMode="External"/><Relationship Id="rId4"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youtube.com/v/i1J6Qy3g1J8" TargetMode="External"/><Relationship Id="rId4"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youtube.com/v/OePL9AA5P4o" TargetMode="External"/><Relationship Id="rId4"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233100"/>
            <a:ext cx="8520600" cy="964200"/>
          </a:xfrm>
          <a:prstGeom prst="rect">
            <a:avLst/>
          </a:prstGeom>
        </p:spPr>
        <p:txBody>
          <a:bodyPr anchorCtr="0" anchor="b" bIns="91425" lIns="91425" rIns="91425" tIns="91425">
            <a:noAutofit/>
          </a:bodyPr>
          <a:lstStyle/>
          <a:p>
            <a:pPr lvl="0">
              <a:spcBef>
                <a:spcPts val="0"/>
              </a:spcBef>
              <a:buNone/>
            </a:pPr>
            <a:r>
              <a:rPr lang="en-GB">
                <a:solidFill>
                  <a:srgbClr val="FF0000"/>
                </a:solidFill>
              </a:rPr>
              <a:t>Knutsel je krom(me)</a:t>
            </a:r>
          </a:p>
        </p:txBody>
      </p:sp>
      <p:sp>
        <p:nvSpPr>
          <p:cNvPr id="55" name="Shape 55"/>
          <p:cNvSpPr txBox="1"/>
          <p:nvPr>
            <p:ph idx="1" type="subTitle"/>
          </p:nvPr>
        </p:nvSpPr>
        <p:spPr>
          <a:xfrm>
            <a:off x="311700" y="1112525"/>
            <a:ext cx="8520600" cy="792600"/>
          </a:xfrm>
          <a:prstGeom prst="rect">
            <a:avLst/>
          </a:prstGeom>
        </p:spPr>
        <p:txBody>
          <a:bodyPr anchorCtr="0" anchor="t" bIns="91425" lIns="91425" rIns="91425" tIns="91425">
            <a:noAutofit/>
          </a:bodyPr>
          <a:lstStyle/>
          <a:p>
            <a:pPr lvl="0">
              <a:spcBef>
                <a:spcPts val="0"/>
              </a:spcBef>
              <a:buNone/>
            </a:pPr>
            <a:r>
              <a:rPr lang="en-GB"/>
              <a:t>Theo van den Bogaart en Rogier Bos</a:t>
            </a:r>
          </a:p>
        </p:txBody>
      </p:sp>
      <p:sp>
        <p:nvSpPr>
          <p:cNvPr descr="Meer over buurman en buurman(merchandise, info):  http://bit.ly/buurmanenbuurman   Vergeet niet te abonneren op ons ‘’Buurman en Buurman Kanaal’’!  Buurman en Buurman (oorspronkelijk Pat a Mat) is een Tsjecho-Slowaakse poppenanimatieserie van Lubomír Beneš over twee onhandige maar vindingrijke klussers. Tussen 1976 en 2011 zijn er 86 afleveringen gemaakt. De Nederlandse versie verscheen vanaf 2006 op dvd.  Eerst werd de serie door de NCRV zonder begeleidende stemmen op de buis gebracht onder de titel De twee stuntels. Later werd Pat &amp; Mat alsBuurman en Buurman door de VPRO uitgezonden in diverse kinderprogramma's, waaronder Bij Nieuwegein rechtsaf en Villa Achterwerk. De stemmen in deze Nederlandstalige versie worden verzorgd door Kees Prins en Siem van Leeuwen.  In elke aflevering klussen beide buurmannen, maar dit gaat vaak op een grappige manier volkomen de mist in. Wanneer ze bijvoorbeeld een klein gat in het dak willen repareren, wordt dit gat steeds groter. Gelukkig weten ze op het eind meestal een oplossing voor hun probleem te vinden, waarna ze enthousiast &quot;A je to!&quot; (Tsjechisch voor &quot;En dat is het!&quot;) roepen. In de Nederlandse vertaling bleef deze kreet gehandhaafd, ook wel eens als: &quot;Zoals de Tsjechen zeggen: A je to!&quot; Soms denken ze dat iets lukt, maar lukt het toch niet. Soms is op het einde van een aflevering, waaronderBehangen en De sleutel, het probleem nog steeds niet opgelost.  In de Nederlandse versie praten de twee buurmannen, dit is in andere landen niet het geval." id="56" name="Shape 56" title="Buurman en Buurman   Meubels">
            <a:hlinkClick r:id="rId3"/>
          </p:cNvPr>
          <p:cNvSpPr/>
          <p:nvPr/>
        </p:nvSpPr>
        <p:spPr>
          <a:xfrm>
            <a:off x="2785812" y="2021699"/>
            <a:ext cx="3572366" cy="2679274"/>
          </a:xfrm>
          <a:prstGeom prst="rect">
            <a:avLst/>
          </a:prstGeom>
          <a:blipFill>
            <a:blip r:embed="rId4">
              <a:alphaModFix/>
            </a:blip>
            <a:stretch>
              <a:fillRect/>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264900"/>
            <a:ext cx="8520600" cy="572700"/>
          </a:xfrm>
          <a:prstGeom prst="rect">
            <a:avLst/>
          </a:prstGeom>
        </p:spPr>
        <p:txBody>
          <a:bodyPr anchorCtr="0" anchor="t" bIns="91425" lIns="91425" rIns="91425" tIns="91425">
            <a:noAutofit/>
          </a:bodyPr>
          <a:lstStyle/>
          <a:p>
            <a:pPr lvl="0" rtl="0">
              <a:spcBef>
                <a:spcPts val="0"/>
              </a:spcBef>
              <a:buNone/>
            </a:pPr>
            <a:r>
              <a:rPr lang="en-GB">
                <a:solidFill>
                  <a:srgbClr val="FF0000"/>
                </a:solidFill>
              </a:rPr>
              <a:t>D</a:t>
            </a:r>
            <a:r>
              <a:rPr lang="en-GB">
                <a:solidFill>
                  <a:srgbClr val="FF0000"/>
                </a:solidFill>
              </a:rPr>
              <a:t>e tondel van Archimedes: andere materialen</a:t>
            </a:r>
          </a:p>
        </p:txBody>
      </p:sp>
      <p:sp>
        <p:nvSpPr>
          <p:cNvPr descr="The trammel of Archimedes -- which can be used to draw an ellipse -- made out of Lego." id="116" name="Shape 116" title="Trammel of Archimedes">
            <a:hlinkClick r:id="rId3"/>
          </p:cNvPr>
          <p:cNvSpPr/>
          <p:nvPr/>
        </p:nvSpPr>
        <p:spPr>
          <a:xfrm>
            <a:off x="311700" y="1095962"/>
            <a:ext cx="4076674" cy="3057499"/>
          </a:xfrm>
          <a:prstGeom prst="rect">
            <a:avLst/>
          </a:prstGeom>
          <a:blipFill>
            <a:blip r:embed="rId4">
              <a:alphaModFix/>
            </a:blip>
            <a:stretch>
              <a:fillRect/>
            </a:stretch>
          </a:blipFill>
          <a:ln>
            <a:noFill/>
          </a:ln>
        </p:spPr>
      </p:sp>
      <p:sp>
        <p:nvSpPr>
          <p:cNvPr descr="Build Instructions/Files: http://www.instructables.com/id/Trammel-of-Archimedes-3D-Print/" id="117" name="Shape 117" title="Trammel of Archimedes - 3D Print">
            <a:hlinkClick r:id="rId5"/>
          </p:cNvPr>
          <p:cNvSpPr/>
          <p:nvPr/>
        </p:nvSpPr>
        <p:spPr>
          <a:xfrm>
            <a:off x="4706775" y="1095956"/>
            <a:ext cx="4076674" cy="3057518"/>
          </a:xfrm>
          <a:prstGeom prst="rect">
            <a:avLst/>
          </a:prstGeom>
          <a:blipFill>
            <a:blip r:embed="rId6">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234625" y="330100"/>
            <a:ext cx="8520600" cy="572700"/>
          </a:xfrm>
          <a:prstGeom prst="rect">
            <a:avLst/>
          </a:prstGeom>
        </p:spPr>
        <p:txBody>
          <a:bodyPr anchorCtr="0" anchor="t" bIns="91425" lIns="91425" rIns="91425" tIns="91425">
            <a:noAutofit/>
          </a:bodyPr>
          <a:lstStyle/>
          <a:p>
            <a:pPr lvl="0">
              <a:spcBef>
                <a:spcPts val="0"/>
              </a:spcBef>
              <a:buNone/>
            </a:pPr>
            <a:r>
              <a:rPr lang="en-GB"/>
              <a:t>Websites en contact</a:t>
            </a:r>
          </a:p>
        </p:txBody>
      </p:sp>
      <p:sp>
        <p:nvSpPr>
          <p:cNvPr id="123" name="Shape 123"/>
          <p:cNvSpPr txBox="1"/>
          <p:nvPr>
            <p:ph idx="1" type="body"/>
          </p:nvPr>
        </p:nvSpPr>
        <p:spPr>
          <a:xfrm>
            <a:off x="234625" y="1037550"/>
            <a:ext cx="8520600" cy="3416400"/>
          </a:xfrm>
          <a:prstGeom prst="rect">
            <a:avLst/>
          </a:prstGeom>
        </p:spPr>
        <p:txBody>
          <a:bodyPr anchorCtr="0" anchor="t" bIns="91425" lIns="91425" rIns="91425" tIns="91425">
            <a:noAutofit/>
          </a:bodyPr>
          <a:lstStyle/>
          <a:p>
            <a:pPr lvl="0">
              <a:spcBef>
                <a:spcPts val="0"/>
              </a:spcBef>
              <a:buNone/>
            </a:pPr>
            <a:r>
              <a:rPr lang="en-GB" u="sng">
                <a:solidFill>
                  <a:schemeClr val="hlink"/>
                </a:solidFill>
                <a:hlinkClick r:id="rId3"/>
              </a:rPr>
              <a:t>http://www.macchinematematiche.org/</a:t>
            </a:r>
          </a:p>
          <a:p>
            <a:pPr lvl="0">
              <a:spcBef>
                <a:spcPts val="0"/>
              </a:spcBef>
              <a:buNone/>
            </a:pPr>
            <a:r>
              <a:rPr lang="en-GB" u="sng">
                <a:solidFill>
                  <a:schemeClr val="hlink"/>
                </a:solidFill>
                <a:hlinkClick r:id="rId4"/>
              </a:rPr>
              <a:t>http://www.instructables.com/id/Trammel-of-Archimedes-3D-Print/</a:t>
            </a:r>
          </a:p>
          <a:p>
            <a:pPr lvl="0">
              <a:spcBef>
                <a:spcPts val="0"/>
              </a:spcBef>
              <a:buNone/>
            </a:pPr>
            <a:r>
              <a:rPr lang="en-GB"/>
              <a:t>Map met werkbladen: </a:t>
            </a:r>
            <a:r>
              <a:rPr lang="en-GB" u="sng">
                <a:solidFill>
                  <a:schemeClr val="hlink"/>
                </a:solidFill>
                <a:hlinkClick r:id="rId5"/>
              </a:rPr>
              <a:t>https://drive.google.com/open?id=0B_AYW-l1PhK-a1NlX0NQWnJnd2s</a:t>
            </a:r>
          </a:p>
          <a:p>
            <a:pPr lvl="0">
              <a:spcBef>
                <a:spcPts val="0"/>
              </a:spcBef>
              <a:buNone/>
            </a:pPr>
            <a:r>
              <a:t/>
            </a:r>
            <a:endParaRPr/>
          </a:p>
          <a:p>
            <a:pPr lvl="0">
              <a:spcBef>
                <a:spcPts val="0"/>
              </a:spcBef>
              <a:buNone/>
            </a:pPr>
            <a:r>
              <a:rPr lang="en-GB" u="sng">
                <a:solidFill>
                  <a:schemeClr val="hlink"/>
                </a:solidFill>
                <a:hlinkClick r:id="rId6"/>
              </a:rPr>
              <a:t>theo.vandenbogaart@hu.nl</a:t>
            </a:r>
          </a:p>
          <a:p>
            <a:pPr lvl="0">
              <a:spcBef>
                <a:spcPts val="0"/>
              </a:spcBef>
              <a:buNone/>
            </a:pPr>
            <a:r>
              <a:rPr lang="en-GB" u="sng">
                <a:solidFill>
                  <a:schemeClr val="hlink"/>
                </a:solidFill>
                <a:hlinkClick r:id="rId7"/>
              </a:rPr>
              <a:t>r.d.bos@uu.nl</a:t>
            </a:r>
          </a:p>
          <a:p>
            <a:pPr lvl="0">
              <a:spcBef>
                <a:spcPts val="0"/>
              </a:spcBef>
              <a:buNone/>
            </a:pPr>
            <a:r>
              <a:t/>
            </a:r>
            <a:endParaRP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264900"/>
            <a:ext cx="8520600" cy="572700"/>
          </a:xfrm>
          <a:prstGeom prst="rect">
            <a:avLst/>
          </a:prstGeom>
        </p:spPr>
        <p:txBody>
          <a:bodyPr anchorCtr="0" anchor="t" bIns="91425" lIns="91425" rIns="91425" tIns="91425">
            <a:noAutofit/>
          </a:bodyPr>
          <a:lstStyle/>
          <a:p>
            <a:pPr lvl="0">
              <a:spcBef>
                <a:spcPts val="0"/>
              </a:spcBef>
              <a:buNone/>
            </a:pPr>
            <a:r>
              <a:rPr lang="en-GB">
                <a:solidFill>
                  <a:srgbClr val="FF0000"/>
                </a:solidFill>
              </a:rPr>
              <a:t>Opwarmer: de ellips en de tuinman</a:t>
            </a:r>
          </a:p>
        </p:txBody>
      </p:sp>
      <p:pic>
        <p:nvPicPr>
          <p:cNvPr id="62" name="Shape 62"/>
          <p:cNvPicPr preferRelativeResize="0"/>
          <p:nvPr/>
        </p:nvPicPr>
        <p:blipFill>
          <a:blip r:embed="rId3">
            <a:alphaModFix/>
          </a:blip>
          <a:stretch>
            <a:fillRect/>
          </a:stretch>
        </p:blipFill>
        <p:spPr>
          <a:xfrm>
            <a:off x="386397" y="1212500"/>
            <a:ext cx="4445200" cy="3178749"/>
          </a:xfrm>
          <a:prstGeom prst="rect">
            <a:avLst/>
          </a:prstGeom>
          <a:noFill/>
          <a:ln>
            <a:noFill/>
          </a:ln>
        </p:spPr>
      </p:pic>
      <p:sp>
        <p:nvSpPr>
          <p:cNvPr id="63" name="Shape 63" title="Ellips met touw en spijkers">
            <a:hlinkClick r:id="rId4"/>
          </p:cNvPr>
          <p:cNvSpPr/>
          <p:nvPr/>
        </p:nvSpPr>
        <p:spPr>
          <a:xfrm>
            <a:off x="4831598" y="1212500"/>
            <a:ext cx="4007601" cy="3005701"/>
          </a:xfrm>
          <a:prstGeom prst="rect">
            <a:avLst/>
          </a:prstGeom>
          <a:blipFill>
            <a:blip r:embed="rId5">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233100"/>
            <a:ext cx="8520600" cy="572700"/>
          </a:xfrm>
          <a:prstGeom prst="rect">
            <a:avLst/>
          </a:prstGeom>
        </p:spPr>
        <p:txBody>
          <a:bodyPr anchorCtr="0" anchor="t" bIns="91425" lIns="91425" rIns="91425" tIns="91425">
            <a:noAutofit/>
          </a:bodyPr>
          <a:lstStyle/>
          <a:p>
            <a:pPr lvl="0">
              <a:spcBef>
                <a:spcPts val="0"/>
              </a:spcBef>
              <a:buNone/>
            </a:pPr>
            <a:r>
              <a:rPr lang="en-GB">
                <a:solidFill>
                  <a:srgbClr val="FF0000"/>
                </a:solidFill>
              </a:rPr>
              <a:t>De wiskunde van de tuinman</a:t>
            </a:r>
          </a:p>
        </p:txBody>
      </p:sp>
      <p:sp>
        <p:nvSpPr>
          <p:cNvPr id="69" name="Shape 69"/>
          <p:cNvSpPr txBox="1"/>
          <p:nvPr/>
        </p:nvSpPr>
        <p:spPr>
          <a:xfrm>
            <a:off x="5827575" y="1388025"/>
            <a:ext cx="6103200" cy="711900"/>
          </a:xfrm>
          <a:prstGeom prst="rect">
            <a:avLst/>
          </a:prstGeom>
          <a:noFill/>
          <a:ln>
            <a:noFill/>
          </a:ln>
        </p:spPr>
        <p:txBody>
          <a:bodyPr anchorCtr="0" anchor="t" bIns="91425" lIns="91425" rIns="91425" tIns="91425">
            <a:noAutofit/>
          </a:bodyPr>
          <a:lstStyle/>
          <a:p>
            <a:pPr lvl="0">
              <a:spcBef>
                <a:spcPts val="0"/>
              </a:spcBef>
              <a:buNone/>
            </a:pPr>
            <a:r>
              <a:rPr lang="en-GB" sz="1800">
                <a:solidFill>
                  <a:srgbClr val="FF0000"/>
                </a:solidFill>
              </a:rPr>
              <a:t>Vragen:</a:t>
            </a:r>
          </a:p>
          <a:p>
            <a:pPr lvl="0">
              <a:spcBef>
                <a:spcPts val="0"/>
              </a:spcBef>
              <a:buNone/>
            </a:pPr>
            <a:r>
              <a:t/>
            </a:r>
            <a:endParaRPr sz="1800"/>
          </a:p>
          <a:p>
            <a:pPr lvl="0">
              <a:spcBef>
                <a:spcPts val="0"/>
              </a:spcBef>
              <a:buNone/>
            </a:pPr>
            <a:r>
              <a:rPr lang="en-GB" sz="1800"/>
              <a:t>Hoe lang is het touwtje?</a:t>
            </a:r>
          </a:p>
          <a:p>
            <a:pPr lvl="0">
              <a:spcBef>
                <a:spcPts val="0"/>
              </a:spcBef>
              <a:buNone/>
            </a:pPr>
            <a:r>
              <a:t/>
            </a:r>
            <a:endParaRPr sz="1800"/>
          </a:p>
          <a:p>
            <a:pPr lvl="0">
              <a:spcBef>
                <a:spcPts val="0"/>
              </a:spcBef>
              <a:buNone/>
            </a:pPr>
            <a:r>
              <a:rPr lang="en-GB" sz="1800"/>
              <a:t>Wat is de relatie tussen de </a:t>
            </a:r>
          </a:p>
          <a:p>
            <a:pPr lvl="0">
              <a:spcBef>
                <a:spcPts val="0"/>
              </a:spcBef>
              <a:buNone/>
            </a:pPr>
            <a:r>
              <a:rPr lang="en-GB" sz="1800"/>
              <a:t>parameters?</a:t>
            </a:r>
          </a:p>
          <a:p>
            <a:pPr lvl="0">
              <a:spcBef>
                <a:spcPts val="0"/>
              </a:spcBef>
              <a:buNone/>
            </a:pPr>
            <a:r>
              <a:t/>
            </a:r>
            <a:endParaRPr sz="1800"/>
          </a:p>
          <a:p>
            <a:pPr lvl="0">
              <a:spcBef>
                <a:spcPts val="0"/>
              </a:spcBef>
              <a:buNone/>
            </a:pPr>
            <a:r>
              <a:rPr lang="en-GB" sz="1800"/>
              <a:t>Wat is de vergelijking bij deze</a:t>
            </a:r>
          </a:p>
          <a:p>
            <a:pPr lvl="0">
              <a:spcBef>
                <a:spcPts val="0"/>
              </a:spcBef>
              <a:buNone/>
            </a:pPr>
            <a:r>
              <a:rPr lang="en-GB" sz="1800"/>
              <a:t>ellips?</a:t>
            </a:r>
          </a:p>
        </p:txBody>
      </p:sp>
      <p:pic>
        <p:nvPicPr>
          <p:cNvPr id="70" name="Shape 70"/>
          <p:cNvPicPr preferRelativeResize="0"/>
          <p:nvPr/>
        </p:nvPicPr>
        <p:blipFill>
          <a:blip r:embed="rId3">
            <a:alphaModFix/>
          </a:blip>
          <a:stretch>
            <a:fillRect/>
          </a:stretch>
        </p:blipFill>
        <p:spPr>
          <a:xfrm>
            <a:off x="152400" y="958200"/>
            <a:ext cx="4987382" cy="403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311700" y="233100"/>
            <a:ext cx="8520600" cy="572700"/>
          </a:xfrm>
          <a:prstGeom prst="rect">
            <a:avLst/>
          </a:prstGeom>
        </p:spPr>
        <p:txBody>
          <a:bodyPr anchorCtr="0" anchor="t" bIns="91425" lIns="91425" rIns="91425" tIns="91425">
            <a:noAutofit/>
          </a:bodyPr>
          <a:lstStyle/>
          <a:p>
            <a:pPr lvl="0" rtl="0">
              <a:spcBef>
                <a:spcPts val="0"/>
              </a:spcBef>
              <a:buNone/>
            </a:pPr>
            <a:r>
              <a:rPr lang="en-GB">
                <a:solidFill>
                  <a:srgbClr val="FF0000"/>
                </a:solidFill>
              </a:rPr>
              <a:t>De wiskunde van de tuinman</a:t>
            </a:r>
          </a:p>
        </p:txBody>
      </p:sp>
      <p:sp>
        <p:nvSpPr>
          <p:cNvPr id="76" name="Shape 76"/>
          <p:cNvSpPr txBox="1"/>
          <p:nvPr/>
        </p:nvSpPr>
        <p:spPr>
          <a:xfrm>
            <a:off x="5827575" y="1388025"/>
            <a:ext cx="6103200" cy="711900"/>
          </a:xfrm>
          <a:prstGeom prst="rect">
            <a:avLst/>
          </a:prstGeom>
          <a:noFill/>
          <a:ln>
            <a:noFill/>
          </a:ln>
        </p:spPr>
        <p:txBody>
          <a:bodyPr anchorCtr="0" anchor="t" bIns="91425" lIns="91425" rIns="91425" tIns="91425">
            <a:noAutofit/>
          </a:bodyPr>
          <a:lstStyle/>
          <a:p>
            <a:pPr lvl="0" rtl="0">
              <a:spcBef>
                <a:spcPts val="0"/>
              </a:spcBef>
              <a:buNone/>
            </a:pPr>
            <a:r>
              <a:rPr lang="en-GB" sz="1800">
                <a:solidFill>
                  <a:srgbClr val="FF0000"/>
                </a:solidFill>
              </a:rPr>
              <a:t>Vragen:</a:t>
            </a:r>
          </a:p>
          <a:p>
            <a:pPr lvl="0" rtl="0">
              <a:spcBef>
                <a:spcPts val="0"/>
              </a:spcBef>
              <a:buNone/>
            </a:pPr>
            <a:r>
              <a:t/>
            </a:r>
            <a:endParaRPr sz="1800"/>
          </a:p>
          <a:p>
            <a:pPr lvl="0" rtl="0">
              <a:spcBef>
                <a:spcPts val="0"/>
              </a:spcBef>
              <a:buNone/>
            </a:pPr>
            <a:r>
              <a:rPr lang="en-GB" sz="1800"/>
              <a:t>Hoe lang is het touwtje?</a:t>
            </a:r>
          </a:p>
          <a:p>
            <a:pPr lvl="0" rtl="0">
              <a:spcBef>
                <a:spcPts val="0"/>
              </a:spcBef>
              <a:buNone/>
            </a:pPr>
            <a:r>
              <a:t/>
            </a:r>
            <a:endParaRPr sz="1800"/>
          </a:p>
          <a:p>
            <a:pPr lvl="0" rtl="0">
              <a:spcBef>
                <a:spcPts val="0"/>
              </a:spcBef>
              <a:buNone/>
            </a:pPr>
            <a:r>
              <a:rPr lang="en-GB" sz="1800"/>
              <a:t>Wat is de relatie tussen de </a:t>
            </a:r>
          </a:p>
          <a:p>
            <a:pPr lvl="0" rtl="0">
              <a:spcBef>
                <a:spcPts val="0"/>
              </a:spcBef>
              <a:buNone/>
            </a:pPr>
            <a:r>
              <a:rPr lang="en-GB" sz="1800"/>
              <a:t>parameters?</a:t>
            </a:r>
          </a:p>
          <a:p>
            <a:pPr lvl="0" rtl="0">
              <a:spcBef>
                <a:spcPts val="0"/>
              </a:spcBef>
              <a:buNone/>
            </a:pPr>
            <a:r>
              <a:t/>
            </a:r>
            <a:endParaRPr sz="1800"/>
          </a:p>
          <a:p>
            <a:pPr lvl="0" rtl="0">
              <a:spcBef>
                <a:spcPts val="0"/>
              </a:spcBef>
              <a:buNone/>
            </a:pPr>
            <a:r>
              <a:rPr lang="en-GB" sz="1800"/>
              <a:t>Wat is de vergelijking bij deze</a:t>
            </a:r>
          </a:p>
          <a:p>
            <a:pPr lvl="0" rtl="0">
              <a:spcBef>
                <a:spcPts val="0"/>
              </a:spcBef>
              <a:buNone/>
            </a:pPr>
            <a:r>
              <a:rPr lang="en-GB" sz="1800"/>
              <a:t>ellips?</a:t>
            </a:r>
          </a:p>
        </p:txBody>
      </p:sp>
      <p:pic>
        <p:nvPicPr>
          <p:cNvPr id="77" name="Shape 77"/>
          <p:cNvPicPr preferRelativeResize="0"/>
          <p:nvPr/>
        </p:nvPicPr>
        <p:blipFill>
          <a:blip r:embed="rId3">
            <a:alphaModFix/>
          </a:blip>
          <a:stretch>
            <a:fillRect/>
          </a:stretch>
        </p:blipFill>
        <p:spPr>
          <a:xfrm>
            <a:off x="152400" y="958200"/>
            <a:ext cx="4987382" cy="4032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248125" y="211900"/>
            <a:ext cx="8520600" cy="572700"/>
          </a:xfrm>
          <a:prstGeom prst="rect">
            <a:avLst/>
          </a:prstGeom>
        </p:spPr>
        <p:txBody>
          <a:bodyPr anchorCtr="0" anchor="t" bIns="91425" lIns="91425" rIns="91425" tIns="91425">
            <a:noAutofit/>
          </a:bodyPr>
          <a:lstStyle/>
          <a:p>
            <a:pPr lvl="0">
              <a:spcBef>
                <a:spcPts val="0"/>
              </a:spcBef>
              <a:buNone/>
            </a:pPr>
            <a:r>
              <a:rPr lang="en-GB">
                <a:solidFill>
                  <a:srgbClr val="FF0000"/>
                </a:solidFill>
              </a:rPr>
              <a:t>Descartes en de constructie </a:t>
            </a:r>
          </a:p>
          <a:p>
            <a:pPr lvl="0">
              <a:spcBef>
                <a:spcPts val="0"/>
              </a:spcBef>
              <a:buNone/>
            </a:pPr>
            <a:r>
              <a:rPr lang="en-GB">
                <a:solidFill>
                  <a:srgbClr val="FF0000"/>
                </a:solidFill>
              </a:rPr>
              <a:t>van krommen</a:t>
            </a:r>
          </a:p>
        </p:txBody>
      </p:sp>
      <p:pic>
        <p:nvPicPr>
          <p:cNvPr id="83" name="Shape 83"/>
          <p:cNvPicPr preferRelativeResize="0"/>
          <p:nvPr/>
        </p:nvPicPr>
        <p:blipFill>
          <a:blip r:embed="rId3">
            <a:alphaModFix/>
          </a:blip>
          <a:stretch>
            <a:fillRect/>
          </a:stretch>
        </p:blipFill>
        <p:spPr>
          <a:xfrm>
            <a:off x="-63575" y="2250450"/>
            <a:ext cx="9144000" cy="2286000"/>
          </a:xfrm>
          <a:prstGeom prst="rect">
            <a:avLst/>
          </a:prstGeom>
          <a:noFill/>
          <a:ln>
            <a:noFill/>
          </a:ln>
        </p:spPr>
      </p:pic>
      <p:pic>
        <p:nvPicPr>
          <p:cNvPr id="84" name="Shape 84"/>
          <p:cNvPicPr preferRelativeResize="0"/>
          <p:nvPr/>
        </p:nvPicPr>
        <p:blipFill>
          <a:blip r:embed="rId4">
            <a:alphaModFix/>
          </a:blip>
          <a:stretch>
            <a:fillRect/>
          </a:stretch>
        </p:blipFill>
        <p:spPr>
          <a:xfrm>
            <a:off x="5324899" y="-27537"/>
            <a:ext cx="3897025" cy="5198574"/>
          </a:xfrm>
          <a:prstGeom prst="rect">
            <a:avLst/>
          </a:prstGeom>
          <a:noFill/>
          <a:ln>
            <a:noFill/>
          </a:ln>
        </p:spPr>
      </p:pic>
      <p:sp>
        <p:nvSpPr>
          <p:cNvPr id="85" name="Shape 85"/>
          <p:cNvSpPr txBox="1"/>
          <p:nvPr/>
        </p:nvSpPr>
        <p:spPr>
          <a:xfrm>
            <a:off x="2048900" y="4592700"/>
            <a:ext cx="3276000" cy="550800"/>
          </a:xfrm>
          <a:prstGeom prst="rect">
            <a:avLst/>
          </a:prstGeom>
          <a:noFill/>
          <a:ln>
            <a:noFill/>
          </a:ln>
        </p:spPr>
        <p:txBody>
          <a:bodyPr anchorCtr="0" anchor="t" bIns="91425" lIns="91425" rIns="91425" tIns="91425">
            <a:noAutofit/>
          </a:bodyPr>
          <a:lstStyle/>
          <a:p>
            <a:pPr lvl="0" rtl="0" algn="r">
              <a:spcBef>
                <a:spcPts val="0"/>
              </a:spcBef>
              <a:buNone/>
            </a:pPr>
            <a:r>
              <a:rPr lang="en-GB" sz="1100"/>
              <a:t>Descartes (1637), </a:t>
            </a:r>
            <a:r>
              <a:rPr i="1" lang="en-GB" sz="1100"/>
              <a:t>La Géométrie</a:t>
            </a:r>
          </a:p>
          <a:p>
            <a:pPr lvl="0" rtl="0" algn="r">
              <a:spcBef>
                <a:spcPts val="0"/>
              </a:spcBef>
              <a:buNone/>
            </a:pPr>
            <a:r>
              <a:rPr lang="en-GB" sz="1100"/>
              <a:t>Houtsnede door Frans van Schooten?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264900"/>
            <a:ext cx="8520600" cy="572700"/>
          </a:xfrm>
          <a:prstGeom prst="rect">
            <a:avLst/>
          </a:prstGeom>
        </p:spPr>
        <p:txBody>
          <a:bodyPr anchorCtr="0" anchor="t" bIns="91425" lIns="91425" rIns="91425" tIns="91425">
            <a:noAutofit/>
          </a:bodyPr>
          <a:lstStyle/>
          <a:p>
            <a:pPr lvl="0">
              <a:spcBef>
                <a:spcPts val="0"/>
              </a:spcBef>
              <a:buNone/>
            </a:pPr>
            <a:r>
              <a:rPr lang="en-GB">
                <a:solidFill>
                  <a:srgbClr val="FF0000"/>
                </a:solidFill>
              </a:rPr>
              <a:t>Werkblad 1: houtje-touwtje parabool</a:t>
            </a:r>
          </a:p>
        </p:txBody>
      </p:sp>
      <p:sp>
        <p:nvSpPr>
          <p:cNvPr id="91" name="Shape 91" title="Parabool met hout en touw">
            <a:hlinkClick r:id="rId3"/>
          </p:cNvPr>
          <p:cNvSpPr/>
          <p:nvPr/>
        </p:nvSpPr>
        <p:spPr>
          <a:xfrm>
            <a:off x="2286000" y="1032425"/>
            <a:ext cx="4572000" cy="3429000"/>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264900"/>
            <a:ext cx="8520600" cy="572700"/>
          </a:xfrm>
          <a:prstGeom prst="rect">
            <a:avLst/>
          </a:prstGeom>
        </p:spPr>
        <p:txBody>
          <a:bodyPr anchorCtr="0" anchor="t" bIns="91425" lIns="91425" rIns="91425" tIns="91425">
            <a:noAutofit/>
          </a:bodyPr>
          <a:lstStyle/>
          <a:p>
            <a:pPr lvl="0" rtl="0">
              <a:spcBef>
                <a:spcPts val="0"/>
              </a:spcBef>
              <a:buNone/>
            </a:pPr>
            <a:r>
              <a:rPr lang="en-GB">
                <a:solidFill>
                  <a:srgbClr val="FF0000"/>
                </a:solidFill>
              </a:rPr>
              <a:t>Werkblad 2: houtje-touwtje hyperbool</a:t>
            </a:r>
          </a:p>
        </p:txBody>
      </p:sp>
      <p:sp>
        <p:nvSpPr>
          <p:cNvPr id="97" name="Shape 97" title="Hyperbool met hout en touwtje">
            <a:hlinkClick r:id="rId3"/>
          </p:cNvPr>
          <p:cNvSpPr/>
          <p:nvPr/>
        </p:nvSpPr>
        <p:spPr>
          <a:xfrm>
            <a:off x="2286000" y="1074775"/>
            <a:ext cx="4572000" cy="3429000"/>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264900"/>
            <a:ext cx="8520600" cy="572700"/>
          </a:xfrm>
          <a:prstGeom prst="rect">
            <a:avLst/>
          </a:prstGeom>
        </p:spPr>
        <p:txBody>
          <a:bodyPr anchorCtr="0" anchor="t" bIns="91425" lIns="91425" rIns="91425" tIns="91425">
            <a:noAutofit/>
          </a:bodyPr>
          <a:lstStyle/>
          <a:p>
            <a:pPr lvl="0" rtl="0">
              <a:spcBef>
                <a:spcPts val="0"/>
              </a:spcBef>
              <a:buNone/>
            </a:pPr>
            <a:r>
              <a:rPr lang="en-GB">
                <a:solidFill>
                  <a:srgbClr val="FF0000"/>
                </a:solidFill>
              </a:rPr>
              <a:t>Werkblad 3: de tondel van Archimedes</a:t>
            </a:r>
          </a:p>
        </p:txBody>
      </p:sp>
      <p:sp>
        <p:nvSpPr>
          <p:cNvPr descr="A trammel of Archimedes is a mechanism that traces out an ellipse. It consists of two shuttles which are confined to perpendicular channels or rails, and a rod which is attached to the shuttles by pivots at fixed positions along the rod. As the shuttles move back and forth, each along its channel, the end of the rod moves in an elliptical path. The semi-axes a and b of the ellipse are the distances between the end of the rod and the two pivots." id="103" name="Shape 103" title="elliptical trammel">
            <a:hlinkClick r:id="rId3"/>
          </p:cNvPr>
          <p:cNvSpPr/>
          <p:nvPr/>
        </p:nvSpPr>
        <p:spPr>
          <a:xfrm>
            <a:off x="2286000" y="1032375"/>
            <a:ext cx="4572000" cy="34290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264900"/>
            <a:ext cx="8520600" cy="572700"/>
          </a:xfrm>
          <a:prstGeom prst="rect">
            <a:avLst/>
          </a:prstGeom>
        </p:spPr>
        <p:txBody>
          <a:bodyPr anchorCtr="0" anchor="t" bIns="91425" lIns="91425" rIns="91425" tIns="91425">
            <a:noAutofit/>
          </a:bodyPr>
          <a:lstStyle/>
          <a:p>
            <a:pPr lvl="0" rtl="0">
              <a:spcBef>
                <a:spcPts val="0"/>
              </a:spcBef>
              <a:buNone/>
            </a:pPr>
            <a:r>
              <a:rPr lang="en-GB">
                <a:solidFill>
                  <a:srgbClr val="FF0000"/>
                </a:solidFill>
              </a:rPr>
              <a:t>Werkblad 3: de tondel van Archimedes</a:t>
            </a:r>
          </a:p>
        </p:txBody>
      </p:sp>
      <p:pic>
        <p:nvPicPr>
          <p:cNvPr id="109" name="Shape 109"/>
          <p:cNvPicPr preferRelativeResize="0"/>
          <p:nvPr/>
        </p:nvPicPr>
        <p:blipFill>
          <a:blip r:embed="rId3">
            <a:alphaModFix/>
          </a:blip>
          <a:stretch>
            <a:fillRect/>
          </a:stretch>
        </p:blipFill>
        <p:spPr>
          <a:xfrm>
            <a:off x="184200" y="837600"/>
            <a:ext cx="4589283" cy="4001100"/>
          </a:xfrm>
          <a:prstGeom prst="rect">
            <a:avLst/>
          </a:prstGeom>
          <a:noFill/>
          <a:ln>
            <a:noFill/>
          </a:ln>
        </p:spPr>
      </p:pic>
      <p:sp>
        <p:nvSpPr>
          <p:cNvPr id="110" name="Shape 110"/>
          <p:cNvSpPr txBox="1"/>
          <p:nvPr/>
        </p:nvSpPr>
        <p:spPr>
          <a:xfrm>
            <a:off x="4142875" y="1324450"/>
            <a:ext cx="6103200" cy="1197300"/>
          </a:xfrm>
          <a:prstGeom prst="rect">
            <a:avLst/>
          </a:prstGeom>
          <a:noFill/>
          <a:ln>
            <a:noFill/>
          </a:ln>
        </p:spPr>
        <p:txBody>
          <a:bodyPr anchorCtr="0" anchor="t" bIns="91425" lIns="91425" rIns="91425" tIns="91425">
            <a:noAutofit/>
          </a:bodyPr>
          <a:lstStyle/>
          <a:p>
            <a:pPr lvl="0">
              <a:spcBef>
                <a:spcPts val="0"/>
              </a:spcBef>
              <a:buNone/>
            </a:pPr>
            <a:r>
              <a:rPr lang="en-GB" sz="1800"/>
              <a:t>AC</a:t>
            </a:r>
            <a:r>
              <a:rPr i="1" lang="en-GB" sz="1800"/>
              <a:t> = ?</a:t>
            </a:r>
          </a:p>
          <a:p>
            <a:pPr lvl="0">
              <a:spcBef>
                <a:spcPts val="0"/>
              </a:spcBef>
              <a:buNone/>
            </a:pPr>
            <a:r>
              <a:rPr lang="en-GB" sz="1800"/>
              <a:t>BC = </a:t>
            </a:r>
            <a:r>
              <a:rPr i="1" lang="en-GB" sz="1800"/>
              <a:t>?</a:t>
            </a:r>
          </a:p>
          <a:p>
            <a:pPr lvl="0">
              <a:spcBef>
                <a:spcPts val="0"/>
              </a:spcBef>
              <a:buNone/>
            </a:pPr>
            <a:r>
              <a:t/>
            </a:r>
            <a:endParaRPr i="1" sz="1800"/>
          </a:p>
          <a:p>
            <a:pPr lvl="0">
              <a:spcBef>
                <a:spcPts val="0"/>
              </a:spcBef>
              <a:buNone/>
            </a:pPr>
            <a:r>
              <a:rPr lang="en-GB" sz="1800"/>
              <a:t>C = (</a:t>
            </a:r>
            <a:r>
              <a:rPr i="1" lang="en-GB" sz="1800"/>
              <a:t>x, y</a:t>
            </a:r>
            <a:r>
              <a:rPr lang="en-GB" sz="1800"/>
              <a:t>)</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